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57" r:id="rId10"/>
    <p:sldId id="258" r:id="rId11"/>
    <p:sldId id="259" r:id="rId12"/>
    <p:sldId id="260" r:id="rId13"/>
    <p:sldId id="261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123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BA8E6-F5C0-4C72-AA1C-2BFEB06F7A67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B3846-9158-44D8-A27A-0A49AC797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26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B3846-9158-44D8-A27A-0A49AC79793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35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CF59DEB-4C9E-45A0-9A90-C82FC98D5D5C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3631223-8A9F-4D8F-9C67-F574501A0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Решение задач на вычисление площадей фигур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8 класс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43446"/>
            <a:ext cx="6400800" cy="995354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Учитель Богданова Е.А.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МОАУ  «СОШ №5 г. Орска»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Цель: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dirty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Закрепить теоретический материал по теме «Площадь».</a:t>
            </a:r>
          </a:p>
          <a:p>
            <a:pPr lvl="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Совершенствовать навыки решения задач на вычисление площадей фигур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lvl="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Подготовка к сдаче регионального экзамена и ОГЭ</a:t>
            </a:r>
            <a:endParaRPr lang="ru-RU" dirty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4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Взаимопроверка теоретического теста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696775"/>
              </p:ext>
            </p:extLst>
          </p:nvPr>
        </p:nvGraphicFramePr>
        <p:xfrm>
          <a:off x="2195736" y="2564904"/>
          <a:ext cx="5508433" cy="2742408"/>
        </p:xfrm>
        <a:graphic>
          <a:graphicData uri="http://schemas.openxmlformats.org/drawingml/2006/table">
            <a:tbl>
              <a:tblPr firstRow="1" firstCol="1" bandRow="1"/>
              <a:tblGrid>
                <a:gridCol w="2088232"/>
                <a:gridCol w="695839"/>
                <a:gridCol w="705969"/>
                <a:gridCol w="744604"/>
                <a:gridCol w="607625"/>
                <a:gridCol w="666164"/>
              </a:tblGrid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/>
                          <a:ea typeface="Times New Roman"/>
                        </a:rPr>
                        <a:t>Вариант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3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/>
                          <a:ea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0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3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/>
                          <a:ea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/>
                          <a:ea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14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math-oge.sdamgia.ru/get_file?id=1227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01920"/>
            <a:ext cx="5040560" cy="307535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1628800"/>
            <a:ext cx="79928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На клетчатой бумаге с размером клетки 1х1 изображена фигура. Найдите её площадь.</a:t>
            </a:r>
            <a:endParaRPr lang="ru-RU" sz="24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</a:rPr>
              <a:t> 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597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math-oge.sdamgia.ru/get_file?id=586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5472608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939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math-oge.sdamgia.ru/get_file?id=988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4752528" cy="38884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102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math-oge.sdamgia.ru/get_file?id=1217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4464496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956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math-oge.sdamgia.ru/get_file?id=1221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5667498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7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371600" y="214290"/>
            <a:ext cx="7772400" cy="1470025"/>
          </a:xfrm>
        </p:spPr>
        <p:txBody>
          <a:bodyPr/>
          <a:lstStyle/>
          <a:p>
            <a:r>
              <a:rPr lang="ru-RU" dirty="0" smtClean="0"/>
              <a:t>Задача 1 </a:t>
            </a:r>
            <a:endParaRPr lang="ru-RU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071942"/>
            <a:ext cx="4476750" cy="409575"/>
          </a:xfrm>
          <a:prstGeom prst="rect">
            <a:avLst/>
          </a:prstGeo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Параллелограмм 31"/>
          <p:cNvSpPr/>
          <p:nvPr/>
        </p:nvSpPr>
        <p:spPr>
          <a:xfrm>
            <a:off x="785786" y="1785926"/>
            <a:ext cx="4000528" cy="2357454"/>
          </a:xfrm>
          <a:prstGeom prst="parallelogram">
            <a:avLst>
              <a:gd name="adj" fmla="val 45562"/>
            </a:avLst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rot="5400000">
            <a:off x="678629" y="2964653"/>
            <a:ext cx="235745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643042" y="3929066"/>
            <a:ext cx="214314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1428728" y="128586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4786314" y="142873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857620" y="385762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</a:t>
            </a:r>
            <a:endParaRPr lang="ru-RU" sz="2800" b="1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857356" y="1785926"/>
            <a:ext cx="2500330" cy="10001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 rot="1383014">
            <a:off x="4163966" y="2534209"/>
            <a:ext cx="217111" cy="21544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4429124" y="271462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</a:t>
            </a:r>
            <a:endParaRPr lang="ru-RU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1643042" y="421481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714348" y="2571744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6</a:t>
            </a:r>
            <a:endParaRPr lang="ru-RU" sz="2800" b="1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43174" y="1142984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10</a:t>
            </a:r>
            <a:endParaRPr lang="ru-RU" sz="2800" b="1" dirty="0"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21481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4429132"/>
            <a:ext cx="1514475" cy="476250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4857760"/>
            <a:ext cx="1695450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2</a:t>
            </a:r>
            <a:endParaRPr lang="ru-RU" dirty="0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Параллелограмм 21"/>
          <p:cNvSpPr/>
          <p:nvPr/>
        </p:nvSpPr>
        <p:spPr>
          <a:xfrm>
            <a:off x="928662" y="2071678"/>
            <a:ext cx="4572032" cy="1428760"/>
          </a:xfrm>
          <a:prstGeom prst="parallelogram">
            <a:avLst>
              <a:gd name="adj" fmla="val 111454"/>
            </a:avLst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1785918" y="2786058"/>
            <a:ext cx="14287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285984" y="3286124"/>
            <a:ext cx="214314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000232" y="150017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286380" y="150017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857620" y="350043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285984" y="357187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214414" y="2285992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6</a:t>
            </a:r>
            <a:endParaRPr lang="ru-RU" sz="2800" b="1" dirty="0"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86116" y="1500174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8</a:t>
            </a:r>
            <a:endParaRPr lang="ru-RU" sz="2800" b="1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1472" y="350043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37" name="Дуга 36"/>
          <p:cNvSpPr/>
          <p:nvPr/>
        </p:nvSpPr>
        <p:spPr>
          <a:xfrm rot="5951450">
            <a:off x="1913235" y="1437831"/>
            <a:ext cx="785818" cy="1071570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2285992"/>
            <a:ext cx="771525" cy="476250"/>
          </a:xfrm>
          <a:prstGeom prst="rect">
            <a:avLst/>
          </a:prstGeom>
          <a:noFill/>
        </p:spPr>
      </p:pic>
      <p:sp>
        <p:nvSpPr>
          <p:cNvPr id="39" name="Дуга 38"/>
          <p:cNvSpPr/>
          <p:nvPr/>
        </p:nvSpPr>
        <p:spPr>
          <a:xfrm>
            <a:off x="1142976" y="3214686"/>
            <a:ext cx="357190" cy="57150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Дуга 39"/>
          <p:cNvSpPr/>
          <p:nvPr/>
        </p:nvSpPr>
        <p:spPr>
          <a:xfrm>
            <a:off x="1071538" y="3143248"/>
            <a:ext cx="500066" cy="642942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000372"/>
            <a:ext cx="561975" cy="476250"/>
          </a:xfrm>
          <a:prstGeom prst="rect">
            <a:avLst/>
          </a:prstGeom>
          <a:noFill/>
        </p:spPr>
      </p:pic>
      <p:pic>
        <p:nvPicPr>
          <p:cNvPr id="4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071942"/>
            <a:ext cx="4476750" cy="409575"/>
          </a:xfrm>
          <a:prstGeom prst="rect">
            <a:avLst/>
          </a:prstGeom>
          <a:noFill/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4643446"/>
            <a:ext cx="2057400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/>
      <p:bldP spid="39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3 </a:t>
            </a:r>
            <a:endParaRPr lang="ru-RU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Прямоугольный треугольник 18"/>
          <p:cNvSpPr/>
          <p:nvPr/>
        </p:nvSpPr>
        <p:spPr>
          <a:xfrm rot="16200000">
            <a:off x="1107257" y="1750207"/>
            <a:ext cx="2643206" cy="2571768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71472" y="407194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143240" y="121442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786182" y="407194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00430" y="4143380"/>
            <a:ext cx="214314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уга 24"/>
          <p:cNvSpPr/>
          <p:nvPr/>
        </p:nvSpPr>
        <p:spPr>
          <a:xfrm rot="8873644">
            <a:off x="3410677" y="1622832"/>
            <a:ext cx="357190" cy="57150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214554"/>
            <a:ext cx="561975" cy="47625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2143108" y="4429132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4</a:t>
            </a:r>
            <a:endParaRPr lang="ru-RU" sz="2800" b="1" dirty="0">
              <a:latin typeface="+mj-lt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895475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4 </a:t>
            </a:r>
            <a:endParaRPr lang="ru-RU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785786" y="1785926"/>
            <a:ext cx="4429156" cy="1428760"/>
          </a:xfrm>
          <a:prstGeom prst="triangle">
            <a:avLst>
              <a:gd name="adj" fmla="val 68655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14348" y="328612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428992" y="121442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000628" y="328612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00232" y="1857364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9</a:t>
            </a:r>
            <a:endParaRPr lang="ru-RU" sz="2800" b="1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85984" y="3286124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12</a:t>
            </a:r>
            <a:endParaRPr lang="ru-RU" sz="2800" b="1" dirty="0">
              <a:latin typeface="+mj-lt"/>
            </a:endParaRPr>
          </a:p>
        </p:txBody>
      </p:sp>
      <p:sp>
        <p:nvSpPr>
          <p:cNvPr id="30" name="Дуга 29"/>
          <p:cNvSpPr/>
          <p:nvPr/>
        </p:nvSpPr>
        <p:spPr>
          <a:xfrm rot="15240647">
            <a:off x="4788735" y="2822142"/>
            <a:ext cx="357190" cy="57150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уга 30"/>
          <p:cNvSpPr/>
          <p:nvPr/>
        </p:nvSpPr>
        <p:spPr>
          <a:xfrm rot="7106083">
            <a:off x="3508372" y="1527406"/>
            <a:ext cx="412745" cy="588893"/>
          </a:xfrm>
          <a:prstGeom prst="arc">
            <a:avLst>
              <a:gd name="adj1" fmla="val 16200000"/>
              <a:gd name="adj2" fmla="val 207654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уга 31"/>
          <p:cNvSpPr/>
          <p:nvPr/>
        </p:nvSpPr>
        <p:spPr>
          <a:xfrm rot="6935340">
            <a:off x="3371349" y="1368597"/>
            <a:ext cx="472476" cy="961844"/>
          </a:xfrm>
          <a:prstGeom prst="arc">
            <a:avLst>
              <a:gd name="adj1" fmla="val 16053972"/>
              <a:gd name="adj2" fmla="val 16825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уга 32"/>
          <p:cNvSpPr/>
          <p:nvPr/>
        </p:nvSpPr>
        <p:spPr>
          <a:xfrm rot="1083100">
            <a:off x="873094" y="2990589"/>
            <a:ext cx="500066" cy="642942"/>
          </a:xfrm>
          <a:prstGeom prst="arc">
            <a:avLst>
              <a:gd name="adj1" fmla="val 16200000"/>
              <a:gd name="adj2" fmla="val 1979360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143116"/>
            <a:ext cx="771525" cy="47625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2714620"/>
            <a:ext cx="561975" cy="476250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786058"/>
            <a:ext cx="561975" cy="476250"/>
          </a:xfrm>
          <a:prstGeom prst="rect">
            <a:avLst/>
          </a:prstGeom>
          <a:noFill/>
        </p:spPr>
      </p:pic>
      <p:cxnSp>
        <p:nvCxnSpPr>
          <p:cNvPr id="34" name="Прямая соединительная линия 33"/>
          <p:cNvCxnSpPr/>
          <p:nvPr/>
        </p:nvCxnSpPr>
        <p:spPr>
          <a:xfrm rot="5400000">
            <a:off x="3071802" y="2500306"/>
            <a:ext cx="14287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571868" y="3000372"/>
            <a:ext cx="214314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500430" y="328612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</a:t>
            </a:r>
            <a:endParaRPr lang="ru-RU" sz="2800" b="1" dirty="0"/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3286124"/>
            <a:ext cx="1895475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/>
          <a:lstStyle/>
          <a:p>
            <a:r>
              <a:rPr lang="ru-RU" dirty="0" smtClean="0"/>
              <a:t>Задача 5 </a:t>
            </a:r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143248"/>
            <a:ext cx="1876425" cy="476250"/>
          </a:xfrm>
          <a:prstGeom prst="rect">
            <a:avLst/>
          </a:prstGeom>
          <a:noFill/>
        </p:spPr>
      </p:pic>
      <p:sp>
        <p:nvSpPr>
          <p:cNvPr id="54" name="Прямоугольный треугольник 53"/>
          <p:cNvSpPr/>
          <p:nvPr/>
        </p:nvSpPr>
        <p:spPr>
          <a:xfrm rot="16200000">
            <a:off x="1107257" y="1750207"/>
            <a:ext cx="2643206" cy="2571768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571472" y="407194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3143240" y="121442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4929190" y="378619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3714744" y="4143380"/>
            <a:ext cx="214314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Дуга 58"/>
          <p:cNvSpPr/>
          <p:nvPr/>
        </p:nvSpPr>
        <p:spPr>
          <a:xfrm rot="259923">
            <a:off x="1235488" y="4084616"/>
            <a:ext cx="357190" cy="57150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857628"/>
            <a:ext cx="561975" cy="476250"/>
          </a:xfrm>
          <a:prstGeom prst="rect">
            <a:avLst/>
          </a:prstGeom>
          <a:noFill/>
        </p:spPr>
      </p:pic>
      <p:sp>
        <p:nvSpPr>
          <p:cNvPr id="61" name="TextBox 60"/>
          <p:cNvSpPr txBox="1"/>
          <p:nvPr/>
        </p:nvSpPr>
        <p:spPr>
          <a:xfrm>
            <a:off x="2143108" y="4429132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6</a:t>
            </a:r>
            <a:endParaRPr lang="ru-RU" sz="2800" b="1" dirty="0">
              <a:latin typeface="+mj-lt"/>
            </a:endParaRPr>
          </a:p>
        </p:txBody>
      </p:sp>
      <p:sp>
        <p:nvSpPr>
          <p:cNvPr id="62" name="Прямоугольный треугольник 61"/>
          <p:cNvSpPr/>
          <p:nvPr/>
        </p:nvSpPr>
        <p:spPr>
          <a:xfrm>
            <a:off x="3714744" y="1714488"/>
            <a:ext cx="1214446" cy="2643206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4" name="Прямая соединительная линия 63"/>
          <p:cNvCxnSpPr>
            <a:stCxn id="62" idx="0"/>
            <a:endCxn id="62" idx="2"/>
          </p:cNvCxnSpPr>
          <p:nvPr/>
        </p:nvCxnSpPr>
        <p:spPr>
          <a:xfrm rot="16200000" flipH="1">
            <a:off x="2393141" y="3036091"/>
            <a:ext cx="26432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571868" y="435769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</a:t>
            </a:r>
            <a:endParaRPr lang="ru-RU" sz="28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143372" y="4429132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3</a:t>
            </a:r>
            <a:endParaRPr lang="ru-RU" sz="2800" b="1" dirty="0">
              <a:latin typeface="+mj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57356" y="250030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10</a:t>
            </a:r>
            <a:endParaRPr lang="ru-RU" sz="2800" b="1" dirty="0">
              <a:latin typeface="+mj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714744" y="4143380"/>
            <a:ext cx="214314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РЕФЛЕКСИЯ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205588"/>
            <a:ext cx="698477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На уроке я научился (научилась) …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Теперь я могу …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Мне понравилось …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Во время урока я чувствовал (чувствовала) себя :</a:t>
            </a:r>
          </a:p>
          <a:p>
            <a:r>
              <a:rPr lang="ru-RU" sz="2800" dirty="0">
                <a:latin typeface="Times New Roman"/>
                <a:ea typeface="Times New Roman"/>
              </a:rPr>
              <a:t>- комфортно; - неуверенно; - превосходно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040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old\Мои документы\Мои рисунки\Анимация\люди\дети и родители\baby12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7704" y="1484784"/>
            <a:ext cx="5544615" cy="4320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9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еная доска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зеленая доска</Template>
  <TotalTime>245</TotalTime>
  <Words>157</Words>
  <Application>Microsoft Office PowerPoint</Application>
  <PresentationFormat>Экран (4:3)</PresentationFormat>
  <Paragraphs>72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зеленая доска</vt:lpstr>
      <vt:lpstr>Решение задач на вычисление площадей фигур  8 класс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 1 </vt:lpstr>
      <vt:lpstr>Задача 2</vt:lpstr>
      <vt:lpstr>Задача 3 </vt:lpstr>
      <vt:lpstr>Задача 4 </vt:lpstr>
      <vt:lpstr>Задача 5 </vt:lpstr>
      <vt:lpstr>РЕФЛЕКСИЯ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теме  « Параллелограмм».</dc:title>
  <dc:creator>VON</dc:creator>
  <cp:lastModifiedBy>user</cp:lastModifiedBy>
  <cp:revision>21</cp:revision>
  <dcterms:created xsi:type="dcterms:W3CDTF">2014-09-16T17:35:22Z</dcterms:created>
  <dcterms:modified xsi:type="dcterms:W3CDTF">2017-09-28T09:57:42Z</dcterms:modified>
</cp:coreProperties>
</file>